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8" r:id="rId4"/>
  </p:sldMasterIdLst>
  <p:notesMasterIdLst>
    <p:notesMasterId r:id="rId23"/>
  </p:notesMasterIdLst>
  <p:sldIdLst>
    <p:sldId id="2147480339" r:id="rId5"/>
    <p:sldId id="2147480355" r:id="rId6"/>
    <p:sldId id="2147480333" r:id="rId7"/>
    <p:sldId id="2147480347" r:id="rId8"/>
    <p:sldId id="2147480349" r:id="rId9"/>
    <p:sldId id="2147480360" r:id="rId10"/>
    <p:sldId id="2147480372" r:id="rId11"/>
    <p:sldId id="2147480367" r:id="rId12"/>
    <p:sldId id="2147480373" r:id="rId13"/>
    <p:sldId id="2147480363" r:id="rId14"/>
    <p:sldId id="2147480374" r:id="rId15"/>
    <p:sldId id="2147480369" r:id="rId16"/>
    <p:sldId id="2147480370" r:id="rId17"/>
    <p:sldId id="2147480352" r:id="rId18"/>
    <p:sldId id="2147480364" r:id="rId19"/>
    <p:sldId id="2147480353" r:id="rId20"/>
    <p:sldId id="2147480354" r:id="rId21"/>
    <p:sldId id="2147480356" r:id="rId22"/>
  </p:sldIdLst>
  <p:sldSz cx="12192000" cy="6858000"/>
  <p:notesSz cx="6797675" cy="9926638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A20A99-CD58-AC5C-20ED-6088CD061AD0}" name="Jeni Chang" initials="JC" userId="23caba527d7f590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7DA"/>
    <a:srgbClr val="E9ECED"/>
    <a:srgbClr val="EBF5F6"/>
    <a:srgbClr val="90B4BE"/>
    <a:srgbClr val="B9CDE5"/>
    <a:srgbClr val="F2F2F2"/>
    <a:srgbClr val="507C89"/>
    <a:srgbClr val="E6E6E6"/>
    <a:srgbClr val="8CBABE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E1DC27-FA07-45F0-81A6-2D3B81C7B10E}" v="1" dt="2026-07-03T03:09:44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86183" autoAdjust="0"/>
  </p:normalViewPr>
  <p:slideViewPr>
    <p:cSldViewPr snapToGrid="0">
      <p:cViewPr varScale="1">
        <p:scale>
          <a:sx n="91" d="100"/>
          <a:sy n="91" d="100"/>
        </p:scale>
        <p:origin x="1104" y="9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A21C466A-BEE1-465C-8B45-A5956C557BA0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38D1E45D-C88A-4E28-88AF-6B7BE2B1A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5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10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49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表格化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253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01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741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19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預期開發技術及產品說明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81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預期開發技術及產品說明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09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DEAC2-4CF6-D412-BE97-A4F758706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C859503-7B03-601D-2D34-B316BC5F6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9D154C0-106B-D9E9-AF67-C48C949F3E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預期開發技術及產品說明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126F697-5C7A-CE86-CB7D-828DDADF9A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36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預期開發技術及產品說明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9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FA6AD-985F-5E68-1E34-E8A677B47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549C2C3-ECF2-8B14-2302-CFEB8A61C1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31F9841-DDAD-12F7-99C1-3BD65C8E16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預期開發技術及產品說明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8A47150-EDC7-3718-BE0C-7BAADF53A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79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1E45D-C88A-4E28-88AF-6B7BE2B1A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66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6000" y="1122363"/>
            <a:ext cx="10800000" cy="2387600"/>
          </a:xfrm>
        </p:spPr>
        <p:txBody>
          <a:bodyPr anchor="ctr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000" y="3602038"/>
            <a:ext cx="10800000" cy="1655762"/>
          </a:xfrm>
        </p:spPr>
        <p:txBody>
          <a:bodyPr anchor="b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63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000" y="1080000"/>
            <a:ext cx="11520000" cy="522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6000" y="6490825"/>
            <a:ext cx="12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fld id="{5D6676CD-6250-47EB-B241-34B172BB811C}" type="datetime1">
              <a:rPr lang="en-US" altLang="zh-TW" smtClean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0176" y="6490825"/>
            <a:ext cx="30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52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36000" y="6490825"/>
            <a:ext cx="12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fld id="{83C14E74-7942-4CBA-907B-6EB2F1CAE416}" type="datetime1">
              <a:rPr lang="en-US" altLang="zh-TW" smtClean="0"/>
              <a:t>7/3/2026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0176" y="6490825"/>
            <a:ext cx="30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576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6000" y="1080000"/>
            <a:ext cx="5688000" cy="5220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0000"/>
            <a:ext cx="5688000" cy="5220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36000" y="6490825"/>
            <a:ext cx="12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fld id="{D596C715-CC0F-4F8F-A98C-436950C8DE29}" type="datetime1">
              <a:rPr lang="en-US" altLang="zh-TW" smtClean="0"/>
              <a:t>7/3/2026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0176" y="6490825"/>
            <a:ext cx="30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3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4800" y="72000"/>
            <a:ext cx="10800000" cy="90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200" y="1080000"/>
            <a:ext cx="5688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0200" y="1908000"/>
            <a:ext cx="5688000" cy="4392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080000"/>
            <a:ext cx="5688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908000"/>
            <a:ext cx="5688000" cy="43920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36000" y="6490825"/>
            <a:ext cx="12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fld id="{715CD3EF-D82C-4B82-AABA-869A42515E56}" type="datetime1">
              <a:rPr lang="en-US" altLang="zh-TW" smtClean="0"/>
              <a:t>7/3/2026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0176" y="6490825"/>
            <a:ext cx="30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50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36000" y="6490825"/>
            <a:ext cx="12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fld id="{44FE1AA3-A119-44A4-BAE0-2D5185407DFE}" type="datetime1">
              <a:rPr lang="en-US" altLang="zh-TW" smtClean="0"/>
              <a:t>7/3/2026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0176" y="6490825"/>
            <a:ext cx="30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77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36000" y="6490825"/>
            <a:ext cx="12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fld id="{9CE14405-049C-4A8C-A3B6-BD8E4453742A}" type="datetime1">
              <a:rPr lang="en-US" altLang="zh-TW" smtClean="0"/>
              <a:t>7/3/2026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0176" y="6490825"/>
            <a:ext cx="3060000" cy="28800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oto Sans TC" panose="020B0500000000000000" pitchFamily="34" charset="-120"/>
                <a:ea typeface="Noto Sans TC" panose="020B0500000000000000" pitchFamily="34" charset="-12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09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DF2A-A3E9-4EAF-8B8D-45D879F7F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124" y="76809"/>
            <a:ext cx="4873752" cy="910615"/>
          </a:xfrm>
        </p:spPr>
        <p:txBody>
          <a:bodyPr anchor="b">
            <a:noAutofit/>
          </a:bodyPr>
          <a:lstStyle>
            <a:lvl1pPr>
              <a:defRPr sz="40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C09A4-276C-4BCA-B4C8-34C102CD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07124" y="6356350"/>
            <a:ext cx="3592678" cy="365125"/>
          </a:xfrm>
        </p:spPr>
        <p:txBody>
          <a:bodyPr/>
          <a:lstStyle>
            <a:lvl1pPr>
              <a:defRPr>
                <a:solidFill>
                  <a:srgbClr val="168DA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1257A-9E39-49E4-AABE-4C681F9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99802" y="6356350"/>
            <a:ext cx="1281074" cy="365125"/>
          </a:xfrm>
        </p:spPr>
        <p:txBody>
          <a:bodyPr/>
          <a:lstStyle>
            <a:lvl1pPr>
              <a:defRPr>
                <a:solidFill>
                  <a:srgbClr val="168DA5"/>
                </a:solidFill>
              </a:defRPr>
            </a:lvl1pPr>
          </a:lstStyle>
          <a:p>
            <a:fld id="{3F2141CC-6D22-46E7-B2BD-FEB7FB34A0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4470D81F-804A-42DC-B42F-E2F6F15B2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6096000" cy="6857999"/>
          </a:xfrm>
          <a:solidFill>
            <a:srgbClr val="168DA5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B10ED2-157C-4FED-9667-31CAEEEC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1124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6386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6000" y="72000"/>
            <a:ext cx="10800000" cy="900000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000" y="1080000"/>
            <a:ext cx="11520000" cy="5220000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96000" y="6588000"/>
            <a:ext cx="1800000" cy="184666"/>
          </a:xfrm>
          <a:prstGeom prst="rect">
            <a:avLst/>
          </a:prstGeom>
        </p:spPr>
        <p:txBody>
          <a:bodyPr vert="horz" lIns="72000" tIns="0" rIns="72000" bIns="0" rtlCol="0" anchor="ctr">
            <a:no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直線接點 6"/>
          <p:cNvCxnSpPr/>
          <p:nvPr userDrawn="1"/>
        </p:nvCxnSpPr>
        <p:spPr>
          <a:xfrm>
            <a:off x="246000" y="6480000"/>
            <a:ext cx="11700000" cy="0"/>
          </a:xfrm>
          <a:prstGeom prst="line">
            <a:avLst/>
          </a:prstGeom>
          <a:ln>
            <a:solidFill>
              <a:srgbClr val="507C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 userDrawn="1"/>
        </p:nvSpPr>
        <p:spPr>
          <a:xfrm>
            <a:off x="8726804" y="6487531"/>
            <a:ext cx="3219196" cy="288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ctr">
            <a:noAutofit/>
          </a:bodyPr>
          <a:lstStyle/>
          <a:p>
            <a:pPr algn="dist"/>
            <a:r>
              <a:rPr lang="zh-TW" altLang="en-US" sz="1400" b="1" dirty="0">
                <a:solidFill>
                  <a:srgbClr val="507C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數位發展部  </a:t>
            </a:r>
            <a:r>
              <a:rPr lang="en-US" altLang="zh-TW" sz="1400" b="0" dirty="0">
                <a:solidFill>
                  <a:srgbClr val="507C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Ministry of Digital Affairs</a:t>
            </a:r>
            <a:endParaRPr lang="zh-TW" altLang="en-US" sz="1400" b="0" dirty="0">
              <a:solidFill>
                <a:srgbClr val="507C8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Rectangle 30">
            <a:extLst>
              <a:ext uri="{FF2B5EF4-FFF2-40B4-BE49-F238E27FC236}">
                <a16:creationId xmlns:a16="http://schemas.microsoft.com/office/drawing/2014/main" id="{413A6664-83E5-4487-B534-989C9B886DA9}"/>
              </a:ext>
            </a:extLst>
          </p:cNvPr>
          <p:cNvSpPr/>
          <p:nvPr userDrawn="1"/>
        </p:nvSpPr>
        <p:spPr>
          <a:xfrm>
            <a:off x="0" y="0"/>
            <a:ext cx="323529" cy="10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微軟正黑體" panose="020B0604030504040204" pitchFamily="34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"/>
            <a:ext cx="1044000" cy="101582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229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</p:sldLayoutIdLst>
  <p:hf hdr="0" ftr="0" dt="0"/>
  <p:txStyles>
    <p:titleStyle>
      <a:lvl1pPr marL="0" algn="l" defTabSz="914400" rtl="0" eaLnBrk="1" latinLnBrk="0" hangingPunct="1">
        <a:lnSpc>
          <a:spcPct val="100000"/>
        </a:lnSpc>
        <a:spcBef>
          <a:spcPts val="0"/>
        </a:spcBef>
        <a:buNone/>
        <a:defRPr sz="40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45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71755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82663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255713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1235999" y="4122814"/>
            <a:ext cx="9719999" cy="1323438"/>
          </a:xfrm>
        </p:spPr>
        <p:txBody>
          <a:bodyPr anchor="ctr" anchorCtr="0"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zh-TW" altLang="en-US" dirty="0"/>
              <a:t>計畫名稱：</a:t>
            </a:r>
            <a:endParaRPr lang="en-US" altLang="zh-TW" dirty="0"/>
          </a:p>
          <a:p>
            <a:pPr algn="just">
              <a:lnSpc>
                <a:spcPct val="150000"/>
              </a:lnSpc>
            </a:pPr>
            <a:r>
              <a:rPr lang="zh-TW" altLang="en-US" dirty="0"/>
              <a:t>提案廠商：</a:t>
            </a:r>
            <a:r>
              <a:rPr lang="en-US" altLang="zh-TW" dirty="0" err="1"/>
              <a:t>oo</a:t>
            </a:r>
            <a:r>
              <a:rPr lang="zh-TW" altLang="en-US" dirty="0"/>
              <a:t>公司</a:t>
            </a:r>
            <a:endParaRPr lang="en-US" altLang="zh-TW" dirty="0"/>
          </a:p>
          <a:p>
            <a:pPr algn="just">
              <a:lnSpc>
                <a:spcPct val="150000"/>
              </a:lnSpc>
            </a:pPr>
            <a:r>
              <a:rPr lang="zh-TW" altLang="en-US" dirty="0"/>
              <a:t>簡報人：</a:t>
            </a:r>
            <a:endParaRPr lang="en-US" altLang="zh-TW" dirty="0"/>
          </a:p>
        </p:txBody>
      </p:sp>
      <p:grpSp>
        <p:nvGrpSpPr>
          <p:cNvPr id="2" name="群組 1"/>
          <p:cNvGrpSpPr/>
          <p:nvPr/>
        </p:nvGrpSpPr>
        <p:grpSpPr>
          <a:xfrm>
            <a:off x="1236000" y="3170034"/>
            <a:ext cx="9720000" cy="732800"/>
            <a:chOff x="1416000" y="3739366"/>
            <a:chExt cx="9720000" cy="732800"/>
          </a:xfrm>
        </p:grpSpPr>
        <p:sp>
          <p:nvSpPr>
            <p:cNvPr id="23" name="TextBox 43">
              <a:extLst>
                <a:ext uri="{FF2B5EF4-FFF2-40B4-BE49-F238E27FC236}">
                  <a16:creationId xmlns:a16="http://schemas.microsoft.com/office/drawing/2014/main" id="{D02F4B8E-9B3E-4F0F-A7A3-4E4CCE2F61D7}"/>
                </a:ext>
              </a:extLst>
            </p:cNvPr>
            <p:cNvSpPr txBox="1"/>
            <p:nvPr/>
          </p:nvSpPr>
          <p:spPr>
            <a:xfrm>
              <a:off x="1416000" y="3856613"/>
              <a:ext cx="9720000" cy="615553"/>
            </a:xfrm>
            <a:prstGeom prst="rect">
              <a:avLst/>
            </a:prstGeom>
            <a:solidFill>
              <a:srgbClr val="1C303C"/>
            </a:solidFill>
          </p:spPr>
          <p:txBody>
            <a:bodyPr wrap="square" lIns="36000" tIns="0" rIns="36000" bIns="0" rtlCol="0">
              <a:spAutoFit/>
            </a:bodyPr>
            <a:lstStyle/>
            <a:p>
              <a:pPr lvl="0" algn="ctr" defTabSz="914400"/>
              <a:endPara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Rectangle 38">
              <a:extLst>
                <a:ext uri="{FF2B5EF4-FFF2-40B4-BE49-F238E27FC236}">
                  <a16:creationId xmlns:a16="http://schemas.microsoft.com/office/drawing/2014/main" id="{EA19F564-C784-4AD8-912A-2FD004D79F20}"/>
                </a:ext>
              </a:extLst>
            </p:cNvPr>
            <p:cNvSpPr/>
            <p:nvPr/>
          </p:nvSpPr>
          <p:spPr>
            <a:xfrm>
              <a:off x="1416000" y="3739366"/>
              <a:ext cx="9720000" cy="63623"/>
            </a:xfrm>
            <a:prstGeom prst="rect">
              <a:avLst/>
            </a:prstGeom>
            <a:solidFill>
              <a:srgbClr val="1C303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51" name="Rectangle 15">
            <a:extLst>
              <a:ext uri="{FF2B5EF4-FFF2-40B4-BE49-F238E27FC236}">
                <a16:creationId xmlns:a16="http://schemas.microsoft.com/office/drawing/2014/main" id="{CC4808BA-8471-4775-9C2B-B33718187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899" y="1736605"/>
            <a:ext cx="99871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隸書體" charset="-120"/>
              </a:rPr>
              <a:t>115</a:t>
            </a:r>
            <a:r>
              <a:rPr kumimoji="1" lang="zh-TW" altLang="en-US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隸書體" charset="-120"/>
              </a:rPr>
              <a:t>年度推動企業</a:t>
            </a:r>
            <a:r>
              <a:rPr kumimoji="1" lang="en-US" altLang="zh-TW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隸書體" charset="-120"/>
              </a:rPr>
              <a:t>AI Agent</a:t>
            </a:r>
            <a:r>
              <a:rPr kumimoji="1" lang="zh-TW" altLang="en-US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隸書體" charset="-120"/>
              </a:rPr>
              <a:t>產品化示範案例</a:t>
            </a:r>
            <a:endParaRPr kumimoji="1" lang="en-US" altLang="zh-TW" sz="4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華康隸書體" charset="-12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華康隸書體" charset="-120"/>
              </a:rPr>
              <a:t>提案簡報</a:t>
            </a:r>
          </a:p>
        </p:txBody>
      </p:sp>
    </p:spTree>
    <p:extLst>
      <p:ext uri="{BB962C8B-B14F-4D97-AF65-F5344CB8AC3E}">
        <p14:creationId xmlns:p14="http://schemas.microsoft.com/office/powerpoint/2010/main" val="2244195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C59B40-1DF3-4BE1-8FA6-71801EB1B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四、應用推廣與產業擴散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6BAACBD-B0C3-4640-A668-E298354E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519553"/>
            <a:ext cx="1800000" cy="253113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F713E5A-43BE-FB6B-F70B-F06FA9B32F00}"/>
              </a:ext>
            </a:extLst>
          </p:cNvPr>
          <p:cNvSpPr/>
          <p:nvPr/>
        </p:nvSpPr>
        <p:spPr>
          <a:xfrm>
            <a:off x="1056000" y="813905"/>
            <a:ext cx="10894262" cy="456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透過展示產品應用與導入落地成果，規劃活動推廣協助企業了解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Agent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導入效益與應用價值。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6177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2A643-D031-1C92-8138-E59B0DFC3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94C94B-86DB-DBCE-7726-F152787DE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五、自提事項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CE1B8A9-E29F-6BFD-D7B0-A2DF65CA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519553"/>
            <a:ext cx="1800000" cy="253113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4B57EDF-7F42-A588-240A-3B2C13C3B3D4}"/>
              </a:ext>
            </a:extLst>
          </p:cNvPr>
          <p:cNvSpPr/>
          <p:nvPr/>
        </p:nvSpPr>
        <p:spPr>
          <a:xfrm>
            <a:off x="1056000" y="813905"/>
            <a:ext cx="10894262" cy="872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請參考需求規範書「肆－審查重點」之自提事項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如海外市場佈局、國內外參展、擴散之產業覆蓋率等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，進行項目規劃與效益說明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9553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16EA6B7-C0D8-4FA7-9AFD-6074365E4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DB067AE5-7BAB-49C2-9C59-B37D08A7A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000" y="72000"/>
            <a:ext cx="10800000" cy="900000"/>
          </a:xfrm>
        </p:spPr>
        <p:txBody>
          <a:bodyPr/>
          <a:lstStyle/>
          <a:p>
            <a:r>
              <a:rPr lang="zh-TW" altLang="en-US" dirty="0"/>
              <a:t>六、資訊安全運作機制說明</a:t>
            </a:r>
            <a:endParaRPr lang="zh-TW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009133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96B074C-B09D-4E5C-8DD3-A0E98272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B021BA9A-00E3-42F1-995C-AFA5FB703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000" y="72000"/>
            <a:ext cx="10800000" cy="900000"/>
          </a:xfrm>
        </p:spPr>
        <p:txBody>
          <a:bodyPr>
            <a:normAutofit/>
          </a:bodyPr>
          <a:lstStyle/>
          <a:p>
            <a:r>
              <a:rPr lang="zh-TW" altLang="en-US" dirty="0"/>
              <a:t>七、計畫分工與運作</a:t>
            </a:r>
            <a:endParaRPr lang="zh-TW" altLang="en-US" sz="30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546ED84-9DFA-4A70-A32B-F7A277192DC0}"/>
              </a:ext>
            </a:extLst>
          </p:cNvPr>
          <p:cNvSpPr/>
          <p:nvPr/>
        </p:nvSpPr>
        <p:spPr>
          <a:xfrm>
            <a:off x="1056000" y="813905"/>
            <a:ext cx="7531784" cy="456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計畫內執行團隊與合作業者分工及合作機制說明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1960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AC6791-939C-4592-80F1-D5BDCD820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000" y="72000"/>
            <a:ext cx="10800000" cy="569268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八、計畫推動說明與時程規劃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9211B90-1F60-4DFF-9A04-86F92FA5C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95667"/>
            <a:ext cx="1800000" cy="276999"/>
          </a:xfrm>
        </p:spPr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66C3E74-8997-469A-86FB-16502DF00F48}"/>
              </a:ext>
            </a:extLst>
          </p:cNvPr>
          <p:cNvSpPr txBox="1"/>
          <p:nvPr/>
        </p:nvSpPr>
        <p:spPr>
          <a:xfrm>
            <a:off x="8676003" y="522000"/>
            <a:ext cx="2683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*得依實際需求增列工作項目。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74828FD-6691-40B5-BA1C-2D8C4A40FA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63954"/>
              </p:ext>
            </p:extLst>
          </p:nvPr>
        </p:nvGraphicFramePr>
        <p:xfrm>
          <a:off x="965408" y="563240"/>
          <a:ext cx="10261183" cy="621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770">
                  <a:extLst>
                    <a:ext uri="{9D8B030D-6E8A-4147-A177-3AD203B41FA5}">
                      <a16:colId xmlns:a16="http://schemas.microsoft.com/office/drawing/2014/main" val="800568408"/>
                    </a:ext>
                  </a:extLst>
                </a:gridCol>
                <a:gridCol w="928548">
                  <a:extLst>
                    <a:ext uri="{9D8B030D-6E8A-4147-A177-3AD203B41FA5}">
                      <a16:colId xmlns:a16="http://schemas.microsoft.com/office/drawing/2014/main" val="2695533019"/>
                    </a:ext>
                  </a:extLst>
                </a:gridCol>
                <a:gridCol w="1197973">
                  <a:extLst>
                    <a:ext uri="{9D8B030D-6E8A-4147-A177-3AD203B41FA5}">
                      <a16:colId xmlns:a16="http://schemas.microsoft.com/office/drawing/2014/main" val="168986463"/>
                    </a:ext>
                  </a:extLst>
                </a:gridCol>
                <a:gridCol w="1197973">
                  <a:extLst>
                    <a:ext uri="{9D8B030D-6E8A-4147-A177-3AD203B41FA5}">
                      <a16:colId xmlns:a16="http://schemas.microsoft.com/office/drawing/2014/main" val="38018853"/>
                    </a:ext>
                  </a:extLst>
                </a:gridCol>
                <a:gridCol w="1197973">
                  <a:extLst>
                    <a:ext uri="{9D8B030D-6E8A-4147-A177-3AD203B41FA5}">
                      <a16:colId xmlns:a16="http://schemas.microsoft.com/office/drawing/2014/main" val="633359569"/>
                    </a:ext>
                  </a:extLst>
                </a:gridCol>
                <a:gridCol w="1197973">
                  <a:extLst>
                    <a:ext uri="{9D8B030D-6E8A-4147-A177-3AD203B41FA5}">
                      <a16:colId xmlns:a16="http://schemas.microsoft.com/office/drawing/2014/main" val="1341783035"/>
                    </a:ext>
                  </a:extLst>
                </a:gridCol>
                <a:gridCol w="1197973">
                  <a:extLst>
                    <a:ext uri="{9D8B030D-6E8A-4147-A177-3AD203B41FA5}">
                      <a16:colId xmlns:a16="http://schemas.microsoft.com/office/drawing/2014/main" val="1513012381"/>
                    </a:ext>
                  </a:extLst>
                </a:gridCol>
              </a:tblGrid>
              <a:tr h="27331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分項權重</a:t>
                      </a:r>
                      <a:endParaRPr lang="en-US" altLang="zh-TW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115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0068505"/>
                  </a:ext>
                </a:extLst>
              </a:tr>
              <a:tr h="28420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415665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AI Agent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產品開發或優化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20%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D0D7D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385932"/>
                  </a:ext>
                </a:extLst>
              </a:tr>
              <a:tr h="273315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141060"/>
                  </a:ext>
                </a:extLst>
              </a:tr>
              <a:tr h="27331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0227411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AI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Agent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之導入場域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20%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6255024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導入場域家數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361154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705410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應用推廣與擴散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20%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887505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C1.OOOO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072941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751133"/>
                  </a:ext>
                </a:extLst>
              </a:tr>
              <a:tr h="273315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資訊安全評估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10%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6792448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D1.OOOO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398138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D2.OOOO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180813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關鍵績效指標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30%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61847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E1.</a:t>
                      </a:r>
                      <a:r>
                        <a:rPr lang="zh-TW" altLang="zh-TW" sz="12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增加營收</a:t>
                      </a:r>
                      <a:r>
                        <a:rPr lang="en-US" altLang="zh-TW" sz="1200" u="non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zh-TW" sz="12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888983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E2.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帶動投資額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22824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E3.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衍生商機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303773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E4.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維持就業人數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 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39433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E5.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新增就業人數</a:t>
                      </a:r>
                      <a:r>
                        <a:rPr lang="en-US" altLang="zh-TW" sz="1200" u="non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330957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每月工作進度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311995"/>
                  </a:ext>
                </a:extLst>
              </a:tr>
              <a:tr h="284200"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累計工作進度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100%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0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9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61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663F2F-48D1-418E-A274-92533AECC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九、預定查核點說明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0C1D242-6D12-4A83-A5A6-01D2E3D39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12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EBBD058-58E7-493B-BE96-38C00DFD7647}"/>
              </a:ext>
            </a:extLst>
          </p:cNvPr>
          <p:cNvSpPr txBox="1"/>
          <p:nvPr/>
        </p:nvSpPr>
        <p:spPr>
          <a:xfrm>
            <a:off x="6634480" y="492267"/>
            <a:ext cx="3793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*請搭配計畫推動說明與時程規劃所列工作項目填寫。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4E3292A-94E5-4D43-8439-40A4A5B47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51738"/>
              </p:ext>
            </p:extLst>
          </p:nvPr>
        </p:nvGraphicFramePr>
        <p:xfrm>
          <a:off x="336000" y="829080"/>
          <a:ext cx="11700000" cy="5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000">
                  <a:extLst>
                    <a:ext uri="{9D8B030D-6E8A-4147-A177-3AD203B41FA5}">
                      <a16:colId xmlns:a16="http://schemas.microsoft.com/office/drawing/2014/main" val="80056840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69553301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4170165653"/>
                    </a:ext>
                  </a:extLst>
                </a:gridCol>
                <a:gridCol w="3924000">
                  <a:extLst>
                    <a:ext uri="{9D8B030D-6E8A-4147-A177-3AD203B41FA5}">
                      <a16:colId xmlns:a16="http://schemas.microsoft.com/office/drawing/2014/main" val="35384023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預定完成時間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查核點概述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查核點驗收資料</a:t>
                      </a:r>
                      <a:endParaRPr lang="en-US" altLang="zh-TW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0068505"/>
                  </a:ext>
                </a:extLst>
              </a:tr>
              <a:tr h="288000">
                <a:tc gridSpan="4"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A.AI Agent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產品開發或優化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8385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894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110995"/>
                  </a:ext>
                </a:extLst>
              </a:tr>
              <a:tr h="288000">
                <a:tc gridSpan="4"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B.AI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Agent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之導入場域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93093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導入場域家數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如：提供各導入場域之合作契約</a:t>
                      </a: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066992"/>
                  </a:ext>
                </a:extLst>
              </a:tr>
              <a:tr h="154709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B2.OOOO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1384714"/>
                  </a:ext>
                </a:extLst>
              </a:tr>
              <a:tr h="288000">
                <a:tc gridSpan="4"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應用推廣與擴散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25862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C1.OOOO</a:t>
                      </a: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4138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443944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C2.OOOO</a:t>
                      </a: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793077"/>
                  </a:ext>
                </a:extLst>
              </a:tr>
              <a:tr h="252000">
                <a:tc gridSpan="4"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資訊安全評估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1141060"/>
                  </a:ext>
                </a:extLst>
              </a:tr>
              <a:tr h="179867"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D1.OOOO</a:t>
                      </a: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-373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255024"/>
                  </a:ext>
                </a:extLst>
              </a:tr>
              <a:tr h="179867"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D2.OOOO</a:t>
                      </a:r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-373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O</a:t>
                      </a:r>
                      <a:r>
                        <a:rPr lang="zh-TW" altLang="en-US" sz="120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699497"/>
                  </a:ext>
                </a:extLst>
              </a:tr>
              <a:tr h="288000">
                <a:tc gridSpan="4">
                  <a:txBody>
                    <a:bodyPr/>
                    <a:lstStyle/>
                    <a:p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關鍵績效指標</a:t>
                      </a:r>
                    </a:p>
                  </a:txBody>
                  <a:tcPr>
                    <a:solidFill>
                      <a:srgbClr val="D0D7D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336115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E1.</a:t>
                      </a:r>
                      <a:r>
                        <a:rPr lang="zh-TW" altLang="zh-TW" sz="12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增加營收</a:t>
                      </a:r>
                      <a:r>
                        <a:rPr lang="en-US" altLang="zh-TW" sz="1200" u="non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zh-TW" sz="12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元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20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618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E2.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帶動投資額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7421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E3.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衍生商機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97186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E4.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維持就業人數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 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2282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lvl="1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E5.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新增就業人數</a:t>
                      </a:r>
                      <a:r>
                        <a:rPr lang="en-US" altLang="zh-TW" sz="1200" u="non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</a:p>
                  </a:txBody>
                  <a:tcPr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9EC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303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835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A9BDF7-DDD9-46F0-A25D-11D2EA36C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十、預期效益說明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27E9DCB-33D4-4922-92A1-7A702AF1B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14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751B474-9229-4B58-92B2-6C20A2B2EE55}"/>
              </a:ext>
            </a:extLst>
          </p:cNvPr>
          <p:cNvSpPr/>
          <p:nvPr/>
        </p:nvSpPr>
        <p:spPr>
          <a:xfrm>
            <a:off x="1241502" y="853736"/>
            <a:ext cx="10325064" cy="1132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（一）量化效益說明</a:t>
            </a:r>
            <a:endParaRPr lang="en-US" altLang="zh-TW" sz="20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（二）非量化效益說明</a:t>
            </a:r>
          </a:p>
        </p:txBody>
      </p:sp>
    </p:spTree>
    <p:extLst>
      <p:ext uri="{BB962C8B-B14F-4D97-AF65-F5344CB8AC3E}">
        <p14:creationId xmlns:p14="http://schemas.microsoft.com/office/powerpoint/2010/main" val="3373719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3149C6-74E5-43C6-974A-45D7A879F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501" y="-71252"/>
            <a:ext cx="10800000" cy="900000"/>
          </a:xfrm>
        </p:spPr>
        <p:txBody>
          <a:bodyPr>
            <a:normAutofit/>
          </a:bodyPr>
          <a:lstStyle/>
          <a:p>
            <a:r>
              <a:rPr lang="zh-TW" altLang="en-US" dirty="0"/>
              <a:t>十一、經費說明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5C460825-82E0-4696-BF7E-12158292B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620975"/>
            <a:ext cx="1800000" cy="270000"/>
          </a:xfrm>
        </p:spPr>
        <p:txBody>
          <a:bodyPr/>
          <a:lstStyle/>
          <a:p>
            <a:r>
              <a:rPr lang="en-US" dirty="0"/>
              <a:t>15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3E5E53A-3792-4594-BA71-E6E007F3E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811462"/>
              </p:ext>
            </p:extLst>
          </p:nvPr>
        </p:nvGraphicFramePr>
        <p:xfrm>
          <a:off x="191999" y="768817"/>
          <a:ext cx="11711503" cy="5777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164">
                  <a:extLst>
                    <a:ext uri="{9D8B030D-6E8A-4147-A177-3AD203B41FA5}">
                      <a16:colId xmlns:a16="http://schemas.microsoft.com/office/drawing/2014/main" val="474326214"/>
                    </a:ext>
                  </a:extLst>
                </a:gridCol>
                <a:gridCol w="1924789">
                  <a:extLst>
                    <a:ext uri="{9D8B030D-6E8A-4147-A177-3AD203B41FA5}">
                      <a16:colId xmlns:a16="http://schemas.microsoft.com/office/drawing/2014/main" val="3646918777"/>
                    </a:ext>
                  </a:extLst>
                </a:gridCol>
                <a:gridCol w="2333296">
                  <a:extLst>
                    <a:ext uri="{9D8B030D-6E8A-4147-A177-3AD203B41FA5}">
                      <a16:colId xmlns:a16="http://schemas.microsoft.com/office/drawing/2014/main" val="2581870517"/>
                    </a:ext>
                  </a:extLst>
                </a:gridCol>
                <a:gridCol w="1425904">
                  <a:extLst>
                    <a:ext uri="{9D8B030D-6E8A-4147-A177-3AD203B41FA5}">
                      <a16:colId xmlns:a16="http://schemas.microsoft.com/office/drawing/2014/main" val="4156833082"/>
                    </a:ext>
                  </a:extLst>
                </a:gridCol>
                <a:gridCol w="1425904">
                  <a:extLst>
                    <a:ext uri="{9D8B030D-6E8A-4147-A177-3AD203B41FA5}">
                      <a16:colId xmlns:a16="http://schemas.microsoft.com/office/drawing/2014/main" val="378315282"/>
                    </a:ext>
                  </a:extLst>
                </a:gridCol>
                <a:gridCol w="1425904">
                  <a:extLst>
                    <a:ext uri="{9D8B030D-6E8A-4147-A177-3AD203B41FA5}">
                      <a16:colId xmlns:a16="http://schemas.microsoft.com/office/drawing/2014/main" val="1729195933"/>
                    </a:ext>
                  </a:extLst>
                </a:gridCol>
                <a:gridCol w="2801542">
                  <a:extLst>
                    <a:ext uri="{9D8B030D-6E8A-4147-A177-3AD203B41FA5}">
                      <a16:colId xmlns:a16="http://schemas.microsoft.com/office/drawing/2014/main" val="2101827209"/>
                    </a:ext>
                  </a:extLst>
                </a:gridCol>
              </a:tblGrid>
              <a:tr h="4547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經費項目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經費說明</a:t>
                      </a:r>
                      <a:endParaRPr lang="en-US" altLang="zh-TW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200" b="1" kern="1200" dirty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委辦經費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200" b="1" kern="1200" dirty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自提經費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200" b="1" kern="1200" dirty="0">
                          <a:solidFill>
                            <a:schemeClr val="lt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委辦總經費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備註</a:t>
                      </a:r>
                      <a:endParaRPr lang="en-US" altLang="zh-TW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請填寫各項目之計算公式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2241247"/>
                  </a:ext>
                </a:extLst>
              </a:tr>
              <a:tr h="311338">
                <a:tc rowSpan="5">
                  <a:txBody>
                    <a:bodyPr/>
                    <a:lstStyle/>
                    <a:p>
                      <a:pPr algn="l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人事費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薪資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人月*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2253832"/>
                  </a:ext>
                </a:extLst>
              </a:tr>
              <a:tr h="311338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薪資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人月*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2462664"/>
                  </a:ext>
                </a:extLst>
              </a:tr>
              <a:tr h="311338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薪資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(C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人月*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00702"/>
                  </a:ext>
                </a:extLst>
              </a:tr>
              <a:tr h="3113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薪資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(D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人月*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8750813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3713210"/>
                  </a:ext>
                </a:extLst>
              </a:tr>
              <a:tr h="272831">
                <a:tc rowSpan="11">
                  <a:txBody>
                    <a:bodyPr/>
                    <a:lstStyle/>
                    <a:p>
                      <a:pPr algn="l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業務費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人次*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3496061"/>
                  </a:ext>
                </a:extLst>
              </a:tr>
              <a:tr h="290750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委託研究、驗證及勞務費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5392036"/>
                  </a:ext>
                </a:extLst>
              </a:tr>
              <a:tr h="287292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5808173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設備使用費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9405490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設備維護費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221835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技術引進費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0195110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教育訓練費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980733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推廣宣傳費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6192350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其他人事費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3662286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其他業務費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8377706"/>
                  </a:ext>
                </a:extLst>
              </a:tr>
              <a:tr h="272831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62777"/>
                  </a:ext>
                </a:extLst>
              </a:tr>
              <a:tr h="376886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endParaRPr lang="zh-TW" altLang="en-US"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3256"/>
                  </a:ext>
                </a:extLst>
              </a:tr>
              <a:tr h="376886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endParaRPr lang="zh-TW" altLang="en-US" sz="1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057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611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AAFF5C-9DB6-4A82-B9AA-44B4F71B1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附件、過往</a:t>
            </a:r>
            <a:r>
              <a:rPr lang="en-US" altLang="zh-TW" dirty="0"/>
              <a:t>AI</a:t>
            </a:r>
            <a:r>
              <a:rPr lang="zh-TW" altLang="en-US" dirty="0"/>
              <a:t>實績說明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7300D16-FDF2-4D15-B306-4BEE0C2A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519553"/>
            <a:ext cx="1800000" cy="253113"/>
          </a:xfrm>
        </p:spPr>
        <p:txBody>
          <a:bodyPr/>
          <a:lstStyle/>
          <a:p>
            <a:r>
              <a:rPr lang="en-US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230759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標題 1">
            <a:extLst>
              <a:ext uri="{FF2B5EF4-FFF2-40B4-BE49-F238E27FC236}">
                <a16:creationId xmlns:a16="http://schemas.microsoft.com/office/drawing/2014/main" id="{D46A6D27-0902-4770-B971-BDEF3776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458" y="61971"/>
            <a:ext cx="10799762" cy="900112"/>
          </a:xfrm>
        </p:spPr>
        <p:txBody>
          <a:bodyPr/>
          <a:lstStyle/>
          <a:p>
            <a:r>
              <a:rPr kumimoji="1" lang="zh-TW" altLang="en-US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華康隸書體" charset="-120"/>
              </a:rPr>
              <a:t>提案摘要</a:t>
            </a:r>
            <a:r>
              <a:rPr lang="zh-TW" altLang="en-US" dirty="0"/>
              <a:t>說明</a:t>
            </a:r>
            <a:endParaRPr lang="zh-TW" altLang="en-US" sz="3000" dirty="0"/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13855E96-8306-4894-9B0E-2F5C03B4C04F}"/>
              </a:ext>
            </a:extLst>
          </p:cNvPr>
          <p:cNvGrpSpPr/>
          <p:nvPr/>
        </p:nvGrpSpPr>
        <p:grpSpPr>
          <a:xfrm>
            <a:off x="267936" y="859561"/>
            <a:ext cx="5745523" cy="792000"/>
            <a:chOff x="688657" y="887642"/>
            <a:chExt cx="2615807" cy="2178398"/>
          </a:xfrm>
        </p:grpSpPr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ED3813FB-F781-4D83-9831-6632123E06EF}"/>
                </a:ext>
              </a:extLst>
            </p:cNvPr>
            <p:cNvSpPr/>
            <p:nvPr/>
          </p:nvSpPr>
          <p:spPr bwMode="auto">
            <a:xfrm>
              <a:off x="1064169" y="887642"/>
              <a:ext cx="2240295" cy="217839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74295" tIns="37148" rIns="74295" bIns="37148" numCol="1" rtlCol="0" anchor="ctr" anchorCtr="0" compatLnSpc="1">
              <a:prstTxWarp prst="textNoShape">
                <a:avLst/>
              </a:prstTxWarp>
            </a:bodyPr>
            <a:lstStyle/>
            <a:p>
              <a:pPr marL="350225" indent="-285750" defTabSz="742950">
                <a:lnSpc>
                  <a:spcPts val="2600"/>
                </a:lnSpc>
                <a:buFont typeface="Arial" panose="020B0604020202020204" pitchFamily="34" charset="0"/>
                <a:buChar char="•"/>
                <a:defRPr/>
              </a:pPr>
              <a:endParaRPr lang="zh-TW" altLang="en-US" sz="1400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charset="-120"/>
              </a:endParaRP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F0E29FE1-BE4C-47A6-BC4B-8B88BF800801}"/>
                </a:ext>
              </a:extLst>
            </p:cNvPr>
            <p:cNvSpPr/>
            <p:nvPr/>
          </p:nvSpPr>
          <p:spPr bwMode="auto">
            <a:xfrm>
              <a:off x="688657" y="887642"/>
              <a:ext cx="347159" cy="217839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74295" tIns="37148" rIns="74295" bIns="3714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42950">
                <a:defRPr/>
              </a:pPr>
              <a:r>
                <a:rPr lang="zh-TW" altLang="en-US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基本</a:t>
              </a:r>
              <a:endParaRPr lang="en-US" altLang="zh-TW" sz="1600" kern="0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defTabSz="742950">
                <a:defRPr/>
              </a:pPr>
              <a:r>
                <a:rPr lang="zh-TW" altLang="en-US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資料</a:t>
              </a: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:a16="http://schemas.microsoft.com/office/drawing/2014/main" id="{BFD7732F-1369-4EAA-AA5F-9CB5D7A7E5A0}"/>
              </a:ext>
            </a:extLst>
          </p:cNvPr>
          <p:cNvGrpSpPr/>
          <p:nvPr/>
        </p:nvGrpSpPr>
        <p:grpSpPr>
          <a:xfrm>
            <a:off x="6178542" y="859561"/>
            <a:ext cx="5586933" cy="2236470"/>
            <a:chOff x="729244" y="795492"/>
            <a:chExt cx="2606717" cy="2178398"/>
          </a:xfrm>
        </p:grpSpPr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695EA5EF-45E1-44AB-A436-C244376270F7}"/>
                </a:ext>
              </a:extLst>
            </p:cNvPr>
            <p:cNvSpPr/>
            <p:nvPr/>
          </p:nvSpPr>
          <p:spPr bwMode="auto">
            <a:xfrm>
              <a:off x="1050144" y="795492"/>
              <a:ext cx="2285817" cy="217839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74295" tIns="37148" rIns="74295" bIns="37148" numCol="1" rtlCol="0" anchor="ctr" anchorCtr="0" compatLnSpc="1">
              <a:prstTxWarp prst="textNoShape">
                <a:avLst/>
              </a:prstTxWarp>
            </a:bodyPr>
            <a:lstStyle/>
            <a:p>
              <a:pPr marL="64475" defTabSz="742950">
                <a:lnSpc>
                  <a:spcPts val="2600"/>
                </a:lnSpc>
                <a:defRPr/>
              </a:pPr>
              <a:endParaRPr lang="en-US" altLang="zh-TW" sz="1400" kern="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charset="-120"/>
              </a:endParaRP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278DB2C6-44D2-4351-8E01-7BF106122A5E}"/>
                </a:ext>
              </a:extLst>
            </p:cNvPr>
            <p:cNvSpPr/>
            <p:nvPr/>
          </p:nvSpPr>
          <p:spPr bwMode="auto">
            <a:xfrm>
              <a:off x="729244" y="795492"/>
              <a:ext cx="290692" cy="217839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74295" tIns="37148" rIns="74295" bIns="3714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42950">
                <a:defRPr/>
              </a:pPr>
              <a:r>
                <a:rPr lang="zh-TW" altLang="en-US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計畫簡介</a:t>
              </a:r>
            </a:p>
          </p:txBody>
        </p:sp>
      </p:grpSp>
      <p:sp>
        <p:nvSpPr>
          <p:cNvPr id="33" name="矩形 32">
            <a:extLst>
              <a:ext uri="{FF2B5EF4-FFF2-40B4-BE49-F238E27FC236}">
                <a16:creationId xmlns:a16="http://schemas.microsoft.com/office/drawing/2014/main" id="{426795F2-DFA5-414A-BB8D-DE355F78A58F}"/>
              </a:ext>
            </a:extLst>
          </p:cNvPr>
          <p:cNvSpPr/>
          <p:nvPr/>
        </p:nvSpPr>
        <p:spPr>
          <a:xfrm>
            <a:off x="1114303" y="938242"/>
            <a:ext cx="4522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提案廠商：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計畫名稱：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箭號: ＞形 41">
            <a:extLst>
              <a:ext uri="{FF2B5EF4-FFF2-40B4-BE49-F238E27FC236}">
                <a16:creationId xmlns:a16="http://schemas.microsoft.com/office/drawing/2014/main" id="{335C3067-5AEC-4F6E-B8D7-B66EE8A2A971}"/>
              </a:ext>
            </a:extLst>
          </p:cNvPr>
          <p:cNvSpPr/>
          <p:nvPr/>
        </p:nvSpPr>
        <p:spPr bwMode="auto">
          <a:xfrm>
            <a:off x="6178542" y="3345067"/>
            <a:ext cx="5514969" cy="528729"/>
          </a:xfrm>
          <a:prstGeom prst="chevron">
            <a:avLst/>
          </a:prstGeom>
          <a:solidFill>
            <a:srgbClr val="90B4BE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74295" tIns="37148" rIns="74295" bIns="37148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zh-TW" altLang="en-US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導入</a:t>
            </a:r>
            <a:r>
              <a:rPr lang="en-US" altLang="zh-TW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AI Agent</a:t>
            </a:r>
            <a:r>
              <a:rPr lang="zh-TW" altLang="en-US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後應用情境</a:t>
            </a:r>
            <a:endParaRPr lang="en-US" altLang="zh-TW" sz="1463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/>
              <a:sym typeface="Arial"/>
            </a:endParaRPr>
          </a:p>
        </p:txBody>
      </p:sp>
      <p:sp>
        <p:nvSpPr>
          <p:cNvPr id="43" name="箭號: 五邊形 42">
            <a:extLst>
              <a:ext uri="{FF2B5EF4-FFF2-40B4-BE49-F238E27FC236}">
                <a16:creationId xmlns:a16="http://schemas.microsoft.com/office/drawing/2014/main" id="{A564ABE4-1A38-4B86-A200-4A9344A2CDBA}"/>
              </a:ext>
            </a:extLst>
          </p:cNvPr>
          <p:cNvSpPr/>
          <p:nvPr/>
        </p:nvSpPr>
        <p:spPr bwMode="auto">
          <a:xfrm>
            <a:off x="1097295" y="3335837"/>
            <a:ext cx="5249797" cy="541743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74295" tIns="37148" rIns="74295" bIns="37148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zh-TW" altLang="en-US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導入</a:t>
            </a:r>
            <a:r>
              <a:rPr lang="en-US" altLang="zh-TW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AI</a:t>
            </a:r>
            <a:r>
              <a:rPr lang="zh-TW" altLang="en-US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 </a:t>
            </a:r>
            <a:r>
              <a:rPr lang="en-US" altLang="zh-TW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Agent</a:t>
            </a:r>
            <a:r>
              <a:rPr lang="zh-TW" altLang="en-US" sz="1463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  <a:sym typeface="Arial"/>
              </a:rPr>
              <a:t>前應用情境</a:t>
            </a:r>
            <a:endParaRPr lang="en-US" altLang="zh-TW" sz="1463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/>
              <a:sym typeface="Arial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F1E51F1A-B291-4769-8A5D-852B2296C845}"/>
              </a:ext>
            </a:extLst>
          </p:cNvPr>
          <p:cNvSpPr/>
          <p:nvPr/>
        </p:nvSpPr>
        <p:spPr>
          <a:xfrm>
            <a:off x="1116489" y="5177790"/>
            <a:ext cx="5001519" cy="111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81FD912F-8ED9-4237-B7B1-0B709E99C73C}"/>
              </a:ext>
            </a:extLst>
          </p:cNvPr>
          <p:cNvSpPr/>
          <p:nvPr/>
        </p:nvSpPr>
        <p:spPr>
          <a:xfrm>
            <a:off x="1097295" y="3960008"/>
            <a:ext cx="5020713" cy="111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7E098B9C-8A32-46F4-BE73-2FF9FC644806}"/>
              </a:ext>
            </a:extLst>
          </p:cNvPr>
          <p:cNvSpPr/>
          <p:nvPr/>
        </p:nvSpPr>
        <p:spPr>
          <a:xfrm>
            <a:off x="184761" y="3921572"/>
            <a:ext cx="90643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zh-TW" altLang="en-US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導入場域一</a:t>
            </a:r>
            <a:endParaRPr lang="en-US" altLang="zh-TW" sz="1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spcAft>
                <a:spcPts val="0"/>
              </a:spcAft>
            </a:pPr>
            <a:r>
              <a:rPr lang="en-US" altLang="zh-TW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企業名稱</a:t>
            </a:r>
            <a:r>
              <a:rPr lang="en-US" altLang="zh-TW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grpSp>
        <p:nvGrpSpPr>
          <p:cNvPr id="51" name="群組 50">
            <a:extLst>
              <a:ext uri="{FF2B5EF4-FFF2-40B4-BE49-F238E27FC236}">
                <a16:creationId xmlns:a16="http://schemas.microsoft.com/office/drawing/2014/main" id="{4AB6EE48-2304-49AE-98D8-C20FEE7AE481}"/>
              </a:ext>
            </a:extLst>
          </p:cNvPr>
          <p:cNvGrpSpPr/>
          <p:nvPr/>
        </p:nvGrpSpPr>
        <p:grpSpPr>
          <a:xfrm>
            <a:off x="267936" y="1727927"/>
            <a:ext cx="5723952" cy="1382652"/>
            <a:chOff x="688657" y="770529"/>
            <a:chExt cx="2605986" cy="2468565"/>
          </a:xfrm>
        </p:grpSpPr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8357E6E2-CAD6-4142-A32D-1A6F07038230}"/>
                </a:ext>
              </a:extLst>
            </p:cNvPr>
            <p:cNvSpPr/>
            <p:nvPr/>
          </p:nvSpPr>
          <p:spPr bwMode="auto">
            <a:xfrm>
              <a:off x="1064169" y="770529"/>
              <a:ext cx="2230474" cy="24685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74295" tIns="37148" rIns="74295" bIns="37148" numCol="1" rtlCol="0" anchor="ctr" anchorCtr="0" compatLnSpc="1">
              <a:prstTxWarp prst="textNoShape">
                <a:avLst/>
              </a:prstTxWarp>
            </a:bodyPr>
            <a:lstStyle/>
            <a:p>
              <a:pPr marL="350225" indent="-285750" defTabSz="742950">
                <a:lnSpc>
                  <a:spcPts val="2600"/>
                </a:lnSpc>
                <a:buFont typeface="Arial" panose="020B0604020202020204" pitchFamily="34" charset="0"/>
                <a:buChar char="•"/>
                <a:defRPr/>
              </a:pPr>
              <a:endParaRPr lang="zh-TW" altLang="en-US" sz="1400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JhengHei" charset="-120"/>
              </a:endParaRPr>
            </a:p>
          </p:txBody>
        </p: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9D503C2B-0FA3-4BE6-86F3-19C0EC9B87C7}"/>
                </a:ext>
              </a:extLst>
            </p:cNvPr>
            <p:cNvSpPr/>
            <p:nvPr/>
          </p:nvSpPr>
          <p:spPr bwMode="auto">
            <a:xfrm>
              <a:off x="688657" y="770529"/>
              <a:ext cx="347159" cy="238196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74295" tIns="37148" rIns="74295" bIns="37148" numCol="1" rtlCol="0" anchor="ctr" anchorCtr="0" compatLnSpc="1">
              <a:prstTxWarp prst="textNoShape">
                <a:avLst/>
              </a:prstTxWarp>
            </a:bodyPr>
            <a:lstStyle/>
            <a:p>
              <a:pPr defTabSz="742950">
                <a:defRPr/>
              </a:pPr>
              <a:r>
                <a:rPr lang="en-US" altLang="zh-TW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AI</a:t>
              </a:r>
              <a:r>
                <a:rPr lang="zh-TW" altLang="en-US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Agent</a:t>
              </a:r>
              <a:r>
                <a:rPr lang="zh-TW" altLang="en-US" sz="1600" kern="0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說明</a:t>
              </a:r>
            </a:p>
          </p:txBody>
        </p:sp>
      </p:grpSp>
      <p:sp>
        <p:nvSpPr>
          <p:cNvPr id="55" name="矩形 54">
            <a:extLst>
              <a:ext uri="{FF2B5EF4-FFF2-40B4-BE49-F238E27FC236}">
                <a16:creationId xmlns:a16="http://schemas.microsoft.com/office/drawing/2014/main" id="{C68E9F2A-A41F-4240-8D09-9AA512352222}"/>
              </a:ext>
            </a:extLst>
          </p:cNvPr>
          <p:cNvSpPr/>
          <p:nvPr/>
        </p:nvSpPr>
        <p:spPr>
          <a:xfrm>
            <a:off x="197540" y="5157902"/>
            <a:ext cx="906430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zh-TW" altLang="en-US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導入場域二</a:t>
            </a:r>
            <a:endParaRPr lang="en-US" altLang="zh-TW" sz="13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>
              <a:spcAft>
                <a:spcPts val="0"/>
              </a:spcAft>
            </a:pPr>
            <a:r>
              <a:rPr lang="en-US" altLang="zh-TW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企業名稱</a:t>
            </a:r>
            <a:r>
              <a:rPr lang="en-US" altLang="zh-TW" sz="13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7B6A2BE5-A048-4C5F-8C3E-1664D0D7F7F7}"/>
              </a:ext>
            </a:extLst>
          </p:cNvPr>
          <p:cNvSpPr/>
          <p:nvPr/>
        </p:nvSpPr>
        <p:spPr>
          <a:xfrm>
            <a:off x="6304661" y="3964792"/>
            <a:ext cx="5042283" cy="11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E5D30299-0EAF-4769-A3E4-F18CDC35AB29}"/>
              </a:ext>
            </a:extLst>
          </p:cNvPr>
          <p:cNvSpPr/>
          <p:nvPr/>
        </p:nvSpPr>
        <p:spPr>
          <a:xfrm>
            <a:off x="6304661" y="5180290"/>
            <a:ext cx="5042283" cy="111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A3AEB5C-39A1-4D4E-B0E9-F20A8B54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B45881F-5490-4C4F-A7EA-ECF4725831FD}"/>
              </a:ext>
            </a:extLst>
          </p:cNvPr>
          <p:cNvSpPr/>
          <p:nvPr/>
        </p:nvSpPr>
        <p:spPr>
          <a:xfrm>
            <a:off x="6966659" y="938242"/>
            <a:ext cx="42899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提案業者欲解決之需求痛點：</a:t>
            </a:r>
            <a:endParaRPr lang="en-US" altLang="zh-TW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計畫內提出之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Agent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產品技術及應用情境說明：</a:t>
            </a:r>
            <a:endParaRPr lang="en-US" altLang="zh-TW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預期達成之</a:t>
            </a:r>
            <a:r>
              <a:rPr lang="en-US" altLang="zh-TW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 Agent</a:t>
            </a: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產品推廣規劃：</a:t>
            </a:r>
            <a:endParaRPr lang="en-US" altLang="zh-TW" sz="14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4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預期達成之質量化效益：</a:t>
            </a:r>
          </a:p>
        </p:txBody>
      </p:sp>
    </p:spTree>
    <p:extLst>
      <p:ext uri="{BB962C8B-B14F-4D97-AF65-F5344CB8AC3E}">
        <p14:creationId xmlns:p14="http://schemas.microsoft.com/office/powerpoint/2010/main" val="2812361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51048B-16FA-4F2F-841F-A76636AC9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FF21916-E0A4-4784-BD2B-4D0526D5B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95803"/>
            <a:ext cx="1800000" cy="290197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9552B1C-EBBF-481E-8A23-BF2119BBD779}"/>
              </a:ext>
            </a:extLst>
          </p:cNvPr>
          <p:cNvSpPr txBox="1"/>
          <p:nvPr/>
        </p:nvSpPr>
        <p:spPr>
          <a:xfrm>
            <a:off x="1153475" y="919450"/>
            <a:ext cx="10122416" cy="5575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計畫目標與需求痛點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Agent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技術核心與推動方向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產業代表性之企業導入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應用推廣與產業擴散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自提事項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資訊安全運作機制說明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計畫分工與運作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計畫推動說明與時程規劃</a:t>
            </a: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預定查核點說明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預期效益說明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經費說明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附件、過往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實績說明</a:t>
            </a:r>
          </a:p>
        </p:txBody>
      </p:sp>
    </p:spTree>
    <p:extLst>
      <p:ext uri="{BB962C8B-B14F-4D97-AF65-F5344CB8AC3E}">
        <p14:creationId xmlns:p14="http://schemas.microsoft.com/office/powerpoint/2010/main" val="2536065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A8DE21-6B19-407A-B706-506E3496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一、計畫目標與需求痛點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647CB89-1EB2-4B0F-82FA-79C55EEA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531429"/>
            <a:ext cx="1800000" cy="241237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EA06F6D-3EE8-4198-A529-C10384C86268}"/>
              </a:ext>
            </a:extLst>
          </p:cNvPr>
          <p:cNvSpPr/>
          <p:nvPr/>
        </p:nvSpPr>
        <p:spPr>
          <a:xfrm>
            <a:off x="1375013" y="854933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計畫目標</a:t>
            </a:r>
            <a:endParaRPr lang="zh-TW" altLang="zh-TW" sz="2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B0124CE-71B4-7E1E-54DC-CEAADD4838E0}"/>
              </a:ext>
            </a:extLst>
          </p:cNvPr>
          <p:cNvSpPr/>
          <p:nvPr/>
        </p:nvSpPr>
        <p:spPr>
          <a:xfrm>
            <a:off x="1375013" y="3139754"/>
            <a:ext cx="6096000" cy="5784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（二）</a:t>
            </a:r>
            <a:r>
              <a:rPr lang="en-US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 Agent</a:t>
            </a:r>
            <a:r>
              <a:rPr lang="zh-TW" altLang="en-US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</a:t>
            </a:r>
            <a:r>
              <a:rPr lang="zh-TW" altLang="zh-TW" sz="2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需求痛點</a:t>
            </a:r>
            <a:endParaRPr lang="en-US" altLang="zh-TW" sz="2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335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389FC2-AAAE-45E2-9B7D-76632690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二、</a:t>
            </a:r>
            <a:r>
              <a:rPr lang="en-US" altLang="zh-TW" dirty="0"/>
              <a:t> AI</a:t>
            </a:r>
            <a:r>
              <a:rPr lang="zh-TW" altLang="en-US" dirty="0"/>
              <a:t> </a:t>
            </a:r>
            <a:r>
              <a:rPr lang="en-US" altLang="zh-TW" dirty="0"/>
              <a:t>Agent</a:t>
            </a:r>
            <a:r>
              <a:rPr lang="zh-TW" altLang="en-US" dirty="0"/>
              <a:t>技術核心與推動方向</a:t>
            </a:r>
            <a:r>
              <a:rPr lang="en-US" altLang="zh-TW" sz="3000" dirty="0"/>
              <a:t>(1/3)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879543E-458E-4B22-8EE6-7592693E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48301"/>
            <a:ext cx="1800000" cy="32436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FCE79E2-3C92-4F2B-AF32-741C457CD644}"/>
              </a:ext>
            </a:extLst>
          </p:cNvPr>
          <p:cNvSpPr/>
          <p:nvPr/>
        </p:nvSpPr>
        <p:spPr>
          <a:xfrm>
            <a:off x="1263888" y="972000"/>
            <a:ext cx="6061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Agent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產品之技術架構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EA4B1E3-CC9F-AEDC-0D45-98C97B7258F0}"/>
              </a:ext>
            </a:extLst>
          </p:cNvPr>
          <p:cNvSpPr/>
          <p:nvPr/>
        </p:nvSpPr>
        <p:spPr>
          <a:xfrm>
            <a:off x="1263888" y="1433665"/>
            <a:ext cx="7531784" cy="497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344" lvl="1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產品之技術架構圖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06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389FC2-AAAE-45E2-9B7D-76632690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二、</a:t>
            </a:r>
            <a:r>
              <a:rPr lang="en-US" altLang="zh-TW" dirty="0"/>
              <a:t> AI</a:t>
            </a:r>
            <a:r>
              <a:rPr lang="zh-TW" altLang="en-US" dirty="0"/>
              <a:t> </a:t>
            </a:r>
            <a:r>
              <a:rPr lang="en-US" altLang="zh-TW" dirty="0"/>
              <a:t>Agent</a:t>
            </a:r>
            <a:r>
              <a:rPr lang="zh-TW" altLang="en-US" dirty="0"/>
              <a:t>技術核心與推動方向</a:t>
            </a:r>
            <a:r>
              <a:rPr lang="en-US" altLang="zh-TW" sz="3000" dirty="0"/>
              <a:t>(2/3)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879543E-458E-4B22-8EE6-7592693E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72052"/>
            <a:ext cx="1800000" cy="300614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FCE79E2-3C92-4F2B-AF32-741C457CD644}"/>
              </a:ext>
            </a:extLst>
          </p:cNvPr>
          <p:cNvSpPr/>
          <p:nvPr/>
        </p:nvSpPr>
        <p:spPr>
          <a:xfrm>
            <a:off x="1263888" y="972000"/>
            <a:ext cx="6061359" cy="497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344" lvl="1" indent="-457200" algn="just">
              <a:lnSpc>
                <a:spcPct val="150000"/>
              </a:lnSpc>
              <a:buFont typeface="+mj-lt"/>
              <a:buAutoNum type="arabicPeriod" startAt="2"/>
              <a:defRPr/>
            </a:pP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 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產品之技術說明表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722A26F-7D21-4C59-98F7-4FB5AD309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654543"/>
              </p:ext>
            </p:extLst>
          </p:nvPr>
        </p:nvGraphicFramePr>
        <p:xfrm>
          <a:off x="570000" y="1433662"/>
          <a:ext cx="11052000" cy="5114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60254512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169819249"/>
                    </a:ext>
                  </a:extLst>
                </a:gridCol>
                <a:gridCol w="8280000">
                  <a:extLst>
                    <a:ext uri="{9D8B030D-6E8A-4147-A177-3AD203B41FA5}">
                      <a16:colId xmlns:a16="http://schemas.microsoft.com/office/drawing/2014/main" val="1729006291"/>
                    </a:ext>
                  </a:extLst>
                </a:gridCol>
              </a:tblGrid>
              <a:tr h="402656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AI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Agent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</a:t>
                      </a:r>
                      <a:endParaRPr lang="en-US" alt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tabLst/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313178"/>
                  </a:ext>
                </a:extLst>
              </a:tr>
              <a:tr h="836116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u="none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</a:t>
                      </a:r>
                      <a:r>
                        <a:rPr lang="zh-TW" sz="1600" u="none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  <a:r>
                        <a:rPr lang="zh-TW" altLang="en-US" sz="1600" u="none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endParaRPr lang="en-US" altLang="zh-TW" sz="1600" u="none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600" u="sng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□既有優化</a:t>
                      </a:r>
                      <a:endParaRPr lang="en-US" alt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□新增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應用情境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5644727"/>
                  </a:ext>
                </a:extLst>
              </a:tr>
              <a:tr h="35750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推動方式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既有系統升級為</a:t>
                      </a: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AI Agent  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企業內部</a:t>
                      </a: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AI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地端部署</a:t>
                      </a: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跨產業</a:t>
                      </a: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AI</a:t>
                      </a:r>
                      <a:r>
                        <a:rPr lang="zh-TW" alt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應用整合</a:t>
                      </a:r>
                      <a:r>
                        <a:rPr lang="en-US" alt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endParaRPr lang="zh-TW" alt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433896"/>
                  </a:ext>
                </a:extLst>
              </a:tr>
              <a:tr h="393435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技術來源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□自行研發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□技術採購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□開源模型介接</a:t>
                      </a:r>
                      <a:r>
                        <a:rPr lang="en-US" sz="16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endParaRPr lang="zh-TW" sz="16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2736554"/>
                  </a:ext>
                </a:extLst>
              </a:tr>
              <a:tr h="4399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技術進度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□開發或優化建置中  □產品測試中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</a:t>
                      </a: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□試行階段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</a:t>
                      </a: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□其他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_________</a:t>
                      </a:r>
                      <a:r>
                        <a:rPr lang="en-US" altLang="zh-TW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_____</a:t>
                      </a: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_____</a:t>
                      </a:r>
                      <a:endParaRPr lang="zh-TW" altLang="en-US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218236"/>
                  </a:ext>
                </a:extLst>
              </a:tr>
              <a:tr h="18769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技術框架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1.AI</a:t>
                      </a: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技術說明：</a:t>
                      </a:r>
                      <a:endParaRPr lang="en-US" altLang="zh-TW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indent="-342900" algn="just" defTabSz="914400" rtl="0" eaLnBrk="1" latinLnBrk="0" hangingPunct="1">
                        <a:spcAft>
                          <a:spcPts val="0"/>
                        </a:spcAft>
                        <a:buAutoNum type="arabicParenBoth"/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共同性產品技術說明：</a:t>
                      </a:r>
                      <a:endParaRPr lang="en-US" altLang="zh-TW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endParaRPr lang="en-US" altLang="zh-TW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(2) </a:t>
                      </a: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依產品需求增加之技術：</a:t>
                      </a:r>
                      <a:endParaRPr lang="en-US" altLang="zh-TW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  <a:buNone/>
                      </a:pPr>
                      <a:endParaRPr lang="zh-TW" altLang="en-US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訓練數據來源：</a:t>
                      </a:r>
                      <a:endParaRPr lang="en-US" altLang="zh-TW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1044565"/>
                  </a:ext>
                </a:extLst>
              </a:tr>
              <a:tr h="80768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技術開發</a:t>
                      </a:r>
                      <a:endParaRPr lang="en-US" altLang="zh-TW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進度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endParaRPr lang="zh-TW" altLang="en-US" sz="1600" kern="1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2025869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5E880094-06C8-4E0D-83C7-C34A08DDF14A}"/>
              </a:ext>
            </a:extLst>
          </p:cNvPr>
          <p:cNvSpPr/>
          <p:nvPr/>
        </p:nvSpPr>
        <p:spPr>
          <a:xfrm>
            <a:off x="570000" y="6434423"/>
            <a:ext cx="3624146" cy="375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TW" sz="1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*</a:t>
            </a:r>
            <a:r>
              <a:rPr lang="zh-TW" altLang="zh-TW" sz="14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如表格不敷使用，請自行增列</a:t>
            </a:r>
          </a:p>
        </p:txBody>
      </p:sp>
    </p:spTree>
    <p:extLst>
      <p:ext uri="{BB962C8B-B14F-4D97-AF65-F5344CB8AC3E}">
        <p14:creationId xmlns:p14="http://schemas.microsoft.com/office/powerpoint/2010/main" val="240043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18B42-62B6-4754-D168-A25A91A8E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F37095-CF6F-D6D1-3E1F-BA22367B6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二、</a:t>
            </a:r>
            <a:r>
              <a:rPr lang="en-US" altLang="zh-TW" dirty="0"/>
              <a:t> AI</a:t>
            </a:r>
            <a:r>
              <a:rPr lang="zh-TW" altLang="en-US" dirty="0"/>
              <a:t> </a:t>
            </a:r>
            <a:r>
              <a:rPr lang="en-US" altLang="zh-TW" dirty="0"/>
              <a:t>Agent</a:t>
            </a:r>
            <a:r>
              <a:rPr lang="zh-TW" altLang="en-US" dirty="0"/>
              <a:t>技術核心與推動方向</a:t>
            </a:r>
            <a:r>
              <a:rPr lang="en-US" altLang="zh-TW" sz="3000" dirty="0"/>
              <a:t>(3/3)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4913A92-99EB-5B3F-D6D5-B508D0A20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48301"/>
            <a:ext cx="1800000" cy="32436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8B2CAD4-CDAA-6FDA-5BCB-D5D71192CF33}"/>
              </a:ext>
            </a:extLst>
          </p:cNvPr>
          <p:cNvSpPr/>
          <p:nvPr/>
        </p:nvSpPr>
        <p:spPr>
          <a:xfrm>
            <a:off x="1263888" y="972000"/>
            <a:ext cx="6061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（二）發展推動方向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86F38CB-30D2-CEB0-2954-1BF9B7FC0B78}"/>
              </a:ext>
            </a:extLst>
          </p:cNvPr>
          <p:cNvSpPr/>
          <p:nvPr/>
        </p:nvSpPr>
        <p:spPr>
          <a:xfrm>
            <a:off x="1263888" y="3198167"/>
            <a:ext cx="6061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（三）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Agent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產品效益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188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389FC2-AAAE-45E2-9B7D-766326903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三、產業代表性之企業導入</a:t>
            </a:r>
            <a:r>
              <a:rPr lang="en-US" altLang="zh-TW" sz="3000" dirty="0"/>
              <a:t>(1/2)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879543E-458E-4B22-8EE6-7592693E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48301"/>
            <a:ext cx="1800000" cy="32436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223C62-0C44-4855-B7BC-CB1AC6CE9718}"/>
              </a:ext>
            </a:extLst>
          </p:cNvPr>
          <p:cNvSpPr/>
          <p:nvPr/>
        </p:nvSpPr>
        <p:spPr>
          <a:xfrm>
            <a:off x="1430108" y="1506538"/>
            <a:ext cx="7531784" cy="2344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344" lvl="1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之應用情境前後說明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導入場域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串接規劃與效益說明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AutoNum type="arabicParenBoth"/>
              <a:defRPr/>
            </a:pP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導入場域之串接規劃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AutoNum type="arabicParenBoth"/>
              <a:defRPr/>
            </a:pP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導入場域之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 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應用項目與預期效益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Font typeface="+mj-lt"/>
              <a:buAutoNum type="arabicPeriod" startAt="3"/>
              <a:defRPr/>
            </a:pP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 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於導入場域持續使用之規劃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6B7072C-6D9E-E24E-ECCB-27C77005AFD3}"/>
              </a:ext>
            </a:extLst>
          </p:cNvPr>
          <p:cNvSpPr/>
          <p:nvPr/>
        </p:nvSpPr>
        <p:spPr>
          <a:xfrm>
            <a:off x="1430108" y="967185"/>
            <a:ext cx="6061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（一）導入場域一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</a:t>
            </a:r>
          </a:p>
        </p:txBody>
      </p:sp>
    </p:spTree>
    <p:extLst>
      <p:ext uri="{BB962C8B-B14F-4D97-AF65-F5344CB8AC3E}">
        <p14:creationId xmlns:p14="http://schemas.microsoft.com/office/powerpoint/2010/main" val="2097690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4759D-5EDB-F169-B476-7CE6E6961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BC7536-8ECE-1BEB-F50D-E6BE1413E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三、產業代表性之企業導入</a:t>
            </a:r>
            <a:r>
              <a:rPr lang="en-US" altLang="zh-TW" sz="3000" dirty="0"/>
              <a:t>(2/2)</a:t>
            </a:r>
            <a:endParaRPr lang="zh-TW" altLang="en-US" sz="3000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CC2DBD4-9447-10FF-4A4F-FA517E5E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96000" y="6448301"/>
            <a:ext cx="1800000" cy="32436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9F8772F-E0AF-3F5E-2D4B-5DEE421F5FD4}"/>
              </a:ext>
            </a:extLst>
          </p:cNvPr>
          <p:cNvSpPr/>
          <p:nvPr/>
        </p:nvSpPr>
        <p:spPr>
          <a:xfrm>
            <a:off x="1430108" y="1506538"/>
            <a:ext cx="7531784" cy="2344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344" lvl="1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之應用情境前後說明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TW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導入場域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串接規劃與效益說明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AutoNum type="arabicParenBoth"/>
              <a:defRPr/>
            </a:pP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導入場域之串接規劃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AutoNum type="arabicParenBoth"/>
              <a:defRPr/>
            </a:pP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導入場域之</a:t>
            </a: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 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應用項目與預期效益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914344" lvl="1" indent="-457200" algn="just">
              <a:lnSpc>
                <a:spcPct val="150000"/>
              </a:lnSpc>
              <a:buFont typeface="+mj-lt"/>
              <a:buAutoNum type="arabicPeriod" startAt="3"/>
              <a:defRPr/>
            </a:pPr>
            <a:r>
              <a:rPr lang="en-US" altLang="zh-TW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AI Agent</a:t>
            </a:r>
            <a:r>
              <a:rPr lang="zh-TW" altLang="en-US" sz="20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於導入場域持續使用之規劃</a:t>
            </a:r>
            <a:endParaRPr lang="en-US" altLang="zh-TW" sz="20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5D00709-DE40-5D2E-A724-AC6D19833509}"/>
              </a:ext>
            </a:extLst>
          </p:cNvPr>
          <p:cNvSpPr/>
          <p:nvPr/>
        </p:nvSpPr>
        <p:spPr>
          <a:xfrm>
            <a:off x="1430108" y="967185"/>
            <a:ext cx="60613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（二）導入場域二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____________</a:t>
            </a:r>
          </a:p>
        </p:txBody>
      </p:sp>
    </p:spTree>
    <p:extLst>
      <p:ext uri="{BB962C8B-B14F-4D97-AF65-F5344CB8AC3E}">
        <p14:creationId xmlns:p14="http://schemas.microsoft.com/office/powerpoint/2010/main" val="3682166218"/>
      </p:ext>
    </p:extLst>
  </p:cSld>
  <p:clrMapOvr>
    <a:masterClrMapping/>
  </p:clrMapOvr>
</p:sld>
</file>

<file path=ppt/theme/theme1.xml><?xml version="1.0" encoding="utf-8"?>
<a:theme xmlns:a="http://schemas.openxmlformats.org/drawingml/2006/main" name="1_Contents Slide Master">
  <a:themeElements>
    <a:clrScheme name="ALLPPT-BUSINES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7C89"/>
      </a:accent1>
      <a:accent2>
        <a:srgbClr val="8CBABE"/>
      </a:accent2>
      <a:accent3>
        <a:srgbClr val="9CCCD2"/>
      </a:accent3>
      <a:accent4>
        <a:srgbClr val="507C89"/>
      </a:accent4>
      <a:accent5>
        <a:srgbClr val="8CBABE"/>
      </a:accent5>
      <a:accent6>
        <a:srgbClr val="9CCCD2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3ada79-f064-4d15-b013-eda36ded5df3">
      <Terms xmlns="http://schemas.microsoft.com/office/infopath/2007/PartnerControls"/>
    </lcf76f155ced4ddcb4097134ff3c332f>
    <TaxCatchAll xmlns="1c575106-74f9-43cf-b329-eccd6df1cc1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10B69D03A6BD947853FEC1C70CB33EC" ma:contentTypeVersion="10" ma:contentTypeDescription="建立新的文件。" ma:contentTypeScope="" ma:versionID="4c4187d0b0f9c315225845c40c136908">
  <xsd:schema xmlns:xsd="http://www.w3.org/2001/XMLSchema" xmlns:xs="http://www.w3.org/2001/XMLSchema" xmlns:p="http://schemas.microsoft.com/office/2006/metadata/properties" xmlns:ns2="173ada79-f064-4d15-b013-eda36ded5df3" xmlns:ns3="1c575106-74f9-43cf-b329-eccd6df1cc15" targetNamespace="http://schemas.microsoft.com/office/2006/metadata/properties" ma:root="true" ma:fieldsID="fedfe251b2cf5a47c8037e79d79aab2e" ns2:_="" ns3:_="">
    <xsd:import namespace="173ada79-f064-4d15-b013-eda36ded5df3"/>
    <xsd:import namespace="1c575106-74f9-43cf-b329-eccd6df1cc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3ada79-f064-4d15-b013-eda36ded5d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4de8b77b-e35b-450f-ac76-5d0a706f88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575106-74f9-43cf-b329-eccd6df1cc1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eb9d46-39aa-485e-8bd3-00d07952dc17}" ma:internalName="TaxCatchAll" ma:showField="CatchAllData" ma:web="1c575106-74f9-43cf-b329-eccd6df1cc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D48FDA-ABEB-4FA0-A382-CD194C48F1B0}">
  <ds:schemaRefs>
    <ds:schemaRef ds:uri="http://schemas.microsoft.com/office/2006/metadata/properties"/>
    <ds:schemaRef ds:uri="http://schemas.microsoft.com/office/infopath/2007/PartnerControls"/>
    <ds:schemaRef ds:uri="173ada79-f064-4d15-b013-eda36ded5df3"/>
    <ds:schemaRef ds:uri="1c575106-74f9-43cf-b329-eccd6df1cc15"/>
  </ds:schemaRefs>
</ds:datastoreItem>
</file>

<file path=customXml/itemProps2.xml><?xml version="1.0" encoding="utf-8"?>
<ds:datastoreItem xmlns:ds="http://schemas.openxmlformats.org/officeDocument/2006/customXml" ds:itemID="{F77082BF-F7D4-4C62-8392-F331A7E7AF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7DB16A-038E-460E-B617-4318EBAFA3D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17762</TotalTime>
  <Words>1169</Words>
  <Application>Microsoft Office PowerPoint</Application>
  <PresentationFormat>寬螢幕</PresentationFormat>
  <Paragraphs>241</Paragraphs>
  <Slides>18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Noto Sans TC</vt:lpstr>
      <vt:lpstr>華康隸書體</vt:lpstr>
      <vt:lpstr>微軟正黑體</vt:lpstr>
      <vt:lpstr>Arial</vt:lpstr>
      <vt:lpstr>Calibri</vt:lpstr>
      <vt:lpstr>1_Contents Slide Master</vt:lpstr>
      <vt:lpstr>PowerPoint 簡報</vt:lpstr>
      <vt:lpstr>提案摘要說明</vt:lpstr>
      <vt:lpstr>簡報大綱</vt:lpstr>
      <vt:lpstr>一、計畫目標與需求痛點</vt:lpstr>
      <vt:lpstr>二、 AI Agent技術核心與推動方向(1/3)</vt:lpstr>
      <vt:lpstr>二、 AI Agent技術核心與推動方向(2/3)</vt:lpstr>
      <vt:lpstr>二、 AI Agent技術核心與推動方向(3/3)</vt:lpstr>
      <vt:lpstr>三、產業代表性之企業導入(1/2)</vt:lpstr>
      <vt:lpstr>三、產業代表性之企業導入(2/2)</vt:lpstr>
      <vt:lpstr>四、應用推廣與產業擴散</vt:lpstr>
      <vt:lpstr>五、自提事項</vt:lpstr>
      <vt:lpstr>六、資訊安全運作機制說明</vt:lpstr>
      <vt:lpstr>七、計畫分工與運作</vt:lpstr>
      <vt:lpstr>八、計畫推動說明與時程規劃</vt:lpstr>
      <vt:lpstr>九、預定查核點說明</vt:lpstr>
      <vt:lpstr>十、預期效益說明</vt:lpstr>
      <vt:lpstr>十一、經費說明</vt:lpstr>
      <vt:lpstr>附件、過往AI實績說明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林育君</cp:lastModifiedBy>
  <cp:revision>726</cp:revision>
  <cp:lastPrinted>2026-06-24T06:59:06Z</cp:lastPrinted>
  <dcterms:created xsi:type="dcterms:W3CDTF">2018-04-24T17:14:44Z</dcterms:created>
  <dcterms:modified xsi:type="dcterms:W3CDTF">2026-07-03T03:22:22Z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0x010100010B69D03A6BD947853FEC1C70CB33EC</vt:lpwstr>
  </property>
  <property fmtid="{D5CDD505-2E9C-101B-9397-08002B2CF9AE}" pid="3" name="MediaServiceImageTags">
    <vt:lpwstr/>
  </property>
</Properties>
</file>